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sldIdLst>
    <p:sldId id="820" r:id="rId5"/>
    <p:sldId id="930" r:id="rId6"/>
    <p:sldId id="732" r:id="rId7"/>
    <p:sldId id="935" r:id="rId8"/>
    <p:sldId id="936" r:id="rId9"/>
    <p:sldId id="945" r:id="rId10"/>
    <p:sldId id="931" r:id="rId11"/>
    <p:sldId id="937" r:id="rId12"/>
    <p:sldId id="938" r:id="rId13"/>
    <p:sldId id="933" r:id="rId14"/>
    <p:sldId id="943" r:id="rId15"/>
    <p:sldId id="946" r:id="rId16"/>
    <p:sldId id="94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3"/>
    <p:restoredTop sz="95073"/>
  </p:normalViewPr>
  <p:slideViewPr>
    <p:cSldViewPr snapToGrid="0" snapToObjects="1">
      <p:cViewPr varScale="1">
        <p:scale>
          <a:sx n="132" d="100"/>
          <a:sy n="132" d="100"/>
        </p:scale>
        <p:origin x="184" y="560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png>
</file>

<file path=ppt/media/image19.png>
</file>

<file path=ppt/media/image2.png>
</file>

<file path=ppt/media/image3.jpe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9/20/19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4734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56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693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0511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4543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652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47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633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612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github.com/gwastro/o2-bbh-pe/blob/master/data_release_o2_bbh_pe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csd-ccbb/jupyter-genomics/blob/master/notebooks/networkAnalysis/TCGA_clustering_OV/TCGA_clustering_OV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inder.org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jupyter.org/try" TargetMode="External"/><Relationship Id="rId5" Type="http://schemas.openxmlformats.org/officeDocument/2006/relationships/hyperlink" Target="https://notebooks.egi.eu/hub/login" TargetMode="External"/><Relationship Id="rId4" Type="http://schemas.openxmlformats.org/officeDocument/2006/relationships/hyperlink" Target="https://colab.research.google.com/notebook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istribu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python.org/downloa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Henry Lütcke</a:t>
            </a:r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openBIS Training D-BSSE, 24.09.2019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openBIS - Jupyter </a:t>
            </a:r>
            <a:r>
              <a:rPr lang="de-CH" dirty="0" err="1"/>
              <a:t>integration</a:t>
            </a:r>
            <a:endParaRPr lang="de-CH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Combining openBIS &amp;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D79EBD-7335-5E47-93AE-3175FD232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254" y="889009"/>
            <a:ext cx="2969644" cy="344107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94631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420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BDCC8A-99FD-E24F-9636-AC8065A58836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792ABDE-851B-3845-878E-C17F8C5FF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7800"/>
            <a:stretch/>
          </p:blipFill>
          <p:spPr>
            <a:xfrm>
              <a:off x="4838267" y="5858688"/>
              <a:ext cx="1392888" cy="87875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CB19D72-072B-F04E-9FF2-E0439DE43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850" y="5182468"/>
              <a:ext cx="995852" cy="1153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492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1: Launching Jupyter notebooks from openBIS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D6037B-44C4-A145-BF11-5A1398B72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68"/>
          <a:stretch/>
        </p:blipFill>
        <p:spPr>
          <a:xfrm>
            <a:off x="1590816" y="1975892"/>
            <a:ext cx="8991161" cy="442570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8417F5-6578-BA4D-9E63-2133E55F62EF}"/>
              </a:ext>
            </a:extLst>
          </p:cNvPr>
          <p:cNvSpPr/>
          <p:nvPr/>
        </p:nvSpPr>
        <p:spPr>
          <a:xfrm>
            <a:off x="6310856" y="2518656"/>
            <a:ext cx="276936" cy="229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B1BC-781C-054E-818E-9182C2860FFC}"/>
              </a:ext>
            </a:extLst>
          </p:cNvPr>
          <p:cNvSpPr/>
          <p:nvPr/>
        </p:nvSpPr>
        <p:spPr>
          <a:xfrm>
            <a:off x="8610031" y="2615006"/>
            <a:ext cx="1857801" cy="42844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378255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968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2: Connecting to openBIS from Jupyter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 the Jupyter extension for openBIS: </a:t>
            </a:r>
            <a:r>
              <a:rPr lang="en-US" i="1" dirty="0">
                <a:latin typeface="Helvetica Oblique" pitchFamily="2" charset="0"/>
              </a:rPr>
              <a:t>pip install --upgrade </a:t>
            </a:r>
            <a:r>
              <a:rPr lang="en-US" i="1" dirty="0" err="1">
                <a:latin typeface="Helvetica Oblique" pitchFamily="2" charset="0"/>
              </a:rPr>
              <a:t>jupyter</a:t>
            </a:r>
            <a:r>
              <a:rPr lang="en-US" i="1" dirty="0">
                <a:latin typeface="Helvetica Oblique" pitchFamily="2" charset="0"/>
              </a:rPr>
              <a:t>-</a:t>
            </a:r>
            <a:r>
              <a:rPr lang="en-US" i="1" dirty="0" err="1">
                <a:latin typeface="Helvetica Oblique" pitchFamily="2" charset="0"/>
              </a:rPr>
              <a:t>openbis</a:t>
            </a:r>
            <a:r>
              <a:rPr lang="en-US" i="1" dirty="0">
                <a:latin typeface="Helvetica Oblique" pitchFamily="2" charset="0"/>
              </a:rPr>
              <a:t>-extension</a:t>
            </a:r>
            <a:endParaRPr lang="en-US" sz="2000" i="1" dirty="0">
              <a:latin typeface="Helvetica Oblique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A92403-E028-7B46-B5F1-AA219B05C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167"/>
          <a:stretch/>
        </p:blipFill>
        <p:spPr>
          <a:xfrm>
            <a:off x="897147" y="3021833"/>
            <a:ext cx="10397706" cy="2294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2C3785-B84B-064B-BA25-3F7C98510FB8}"/>
              </a:ext>
            </a:extLst>
          </p:cNvPr>
          <p:cNvSpPr/>
          <p:nvPr/>
        </p:nvSpPr>
        <p:spPr>
          <a:xfrm>
            <a:off x="6574197" y="3740495"/>
            <a:ext cx="827267" cy="2535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412226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Jupyter notebooks?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13C710-7C59-7A42-9369-604F4755F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4" y="854407"/>
            <a:ext cx="3233718" cy="37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043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310329"/>
            <a:ext cx="11156375" cy="871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8AED60-4618-674B-A15E-6F66DEB8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8" y="2273010"/>
            <a:ext cx="9582615" cy="41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3168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962AFB-9C86-2A4F-AE5E-FA2E5A11CAF9}"/>
              </a:ext>
            </a:extLst>
          </p:cNvPr>
          <p:cNvSpPr/>
          <p:nvPr/>
        </p:nvSpPr>
        <p:spPr>
          <a:xfrm>
            <a:off x="396608" y="1310329"/>
            <a:ext cx="11156375" cy="336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  <a:endParaRPr lang="en-US" sz="1799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Useful for interactive / exploratory data analysis and reproducibility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&gt; 40 programming languages supported (</a:t>
            </a:r>
            <a:r>
              <a:rPr lang="en-US" sz="1798" b="1" dirty="0"/>
              <a:t>Ju</a:t>
            </a:r>
            <a:r>
              <a:rPr lang="en-US" sz="1798" dirty="0"/>
              <a:t>lia, </a:t>
            </a:r>
            <a:r>
              <a:rPr lang="en-US" sz="1798" b="1" dirty="0"/>
              <a:t>Pyt</a:t>
            </a:r>
            <a:r>
              <a:rPr lang="en-US" sz="1798" dirty="0"/>
              <a:t>hon, </a:t>
            </a:r>
            <a:r>
              <a:rPr lang="en-US" sz="1798" b="1" dirty="0"/>
              <a:t>R</a:t>
            </a:r>
            <a:r>
              <a:rPr lang="en-US" sz="1798" dirty="0"/>
              <a:t>, Scala, Matlab, </a:t>
            </a:r>
            <a:r>
              <a:rPr lang="en-US" sz="1798" dirty="0" err="1"/>
              <a:t>etc</a:t>
            </a:r>
            <a:r>
              <a:rPr lang="en-US" sz="1798" dirty="0"/>
              <a:t>)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Different programming languages can be mixed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Easily share code, documentation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It can even act as a modern lab notebook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Modern, web-based UI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7407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6963C8-17D0-2E4F-B103-DBE3CFC4A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" y="1913860"/>
            <a:ext cx="6892691" cy="48631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Gravitational wave physics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DE187-C419-3448-A4DB-2490974E8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99" y="765536"/>
            <a:ext cx="4962378" cy="3719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44B80-2561-0D4F-87E4-A9E5A0107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181" y="3876624"/>
            <a:ext cx="2953596" cy="29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37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3"/>
              </a:rPr>
              <a:t>Cancer genomics analysis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4229C-D707-3449-BEB5-1129D07CA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6" y="1858799"/>
            <a:ext cx="6974958" cy="4918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F16C7B-6D17-AC42-B6C5-1BF04109E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656" y="792373"/>
            <a:ext cx="4961862" cy="5103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0236A6-B7BC-F448-A62A-1A4AB298C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740" y="4053307"/>
            <a:ext cx="3350353" cy="28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76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Options for running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C3AD9CD-0640-A945-8C75-D4FB6B4E93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341789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Options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running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3964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Local installation on your computer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Dedicated </a:t>
            </a:r>
            <a:r>
              <a:rPr lang="en-US" sz="2000" dirty="0" err="1"/>
              <a:t>JupyterHub</a:t>
            </a:r>
            <a:r>
              <a:rPr lang="en-US" sz="2000" dirty="0"/>
              <a:t> server (e.g. running on virtual machine in the cloud)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Public cloud-based offerings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 err="1"/>
              <a:t>MyBinder</a:t>
            </a:r>
            <a:r>
              <a:rPr lang="en-US" sz="1799" dirty="0"/>
              <a:t>: </a:t>
            </a:r>
            <a:r>
              <a:rPr lang="en-US" dirty="0">
                <a:hlinkClick r:id="rId3"/>
              </a:rPr>
              <a:t>https://mybinder.org/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Google cloud: </a:t>
            </a:r>
            <a:r>
              <a:rPr lang="en-US" dirty="0">
                <a:hlinkClick r:id="rId4"/>
              </a:rPr>
              <a:t>https://colab.research.google.com/notebooks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EGI Notebooks: </a:t>
            </a:r>
            <a:r>
              <a:rPr lang="en-US" dirty="0">
                <a:hlinkClick r:id="rId5"/>
              </a:rPr>
              <a:t>https://notebooks.egi.eu/hub/login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To get started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dirty="0">
                <a:hlinkClick r:id="rId6"/>
              </a:rPr>
              <a:t>https://jupyter.org/try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endParaRPr lang="en-US" sz="1799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832CB-DCBF-EF46-9B0B-C88A6CD52F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11" t="4937" r="5428" b="8445"/>
          <a:stretch/>
        </p:blipFill>
        <p:spPr>
          <a:xfrm>
            <a:off x="4103649" y="4283320"/>
            <a:ext cx="2419814" cy="253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70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installation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06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1: Anaconda platform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Anaconda for your OS: </a:t>
            </a:r>
            <a:r>
              <a:rPr lang="en-US" sz="2000" dirty="0">
                <a:hlinkClick r:id="rId3"/>
              </a:rPr>
              <a:t>https://www.anaconda.com/distribution/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Installs Jupyter, Python, R (+ &gt;1’500 other packages)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Start notebook from Anaconda launcher</a:t>
            </a:r>
          </a:p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2: Python only installation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Python for your OS: </a:t>
            </a:r>
            <a:r>
              <a:rPr lang="en-US" sz="2000" dirty="0">
                <a:hlinkClick r:id="rId4"/>
              </a:rPr>
              <a:t>https://www.python.org/downloads/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pip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</a:t>
            </a:r>
            <a:r>
              <a:rPr lang="en-US" sz="2000" i="1" dirty="0" err="1">
                <a:latin typeface="Helvetica Oblique" pitchFamily="2" charset="0"/>
              </a:rPr>
              <a:t>ipython</a:t>
            </a:r>
            <a:r>
              <a:rPr lang="en-US" sz="2000" i="1" dirty="0">
                <a:latin typeface="Helvetica Oblique" pitchFamily="2" charset="0"/>
              </a:rPr>
              <a:t>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endParaRPr lang="en-US" sz="2000" i="1" dirty="0">
              <a:latin typeface="Helvetica Oblique" pitchFamily="2" charset="0"/>
            </a:endParaRP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r>
              <a:rPr lang="en-US" sz="2000" i="1" dirty="0">
                <a:latin typeface="Helvetica Oblique" pitchFamily="2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069241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9398</TotalTime>
  <Words>400</Words>
  <Application>Microsoft Macintosh PowerPoint</Application>
  <PresentationFormat>Widescreen</PresentationFormat>
  <Paragraphs>116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Helvetica Oblique</vt:lpstr>
      <vt:lpstr>Wingdings</vt:lpstr>
      <vt:lpstr>Folienmaster ETH Zuerich</vt:lpstr>
      <vt:lpstr>openBIS - Jupyter integration</vt:lpstr>
      <vt:lpstr>Why Jupyter notebooks?</vt:lpstr>
      <vt:lpstr>Why Jupyter notebooks?</vt:lpstr>
      <vt:lpstr>Why Jupyter notebooks?</vt:lpstr>
      <vt:lpstr>Jupyter notebook examples</vt:lpstr>
      <vt:lpstr>Jupyter notebook examples</vt:lpstr>
      <vt:lpstr>Options for running Jupyter notebooks</vt:lpstr>
      <vt:lpstr>Options for running Jupyter</vt:lpstr>
      <vt:lpstr>Local installation of Jupyter</vt:lpstr>
      <vt:lpstr>Combining openBIS &amp; Jupyter notebooks</vt:lpstr>
      <vt:lpstr>openBIS &amp; Jupyter</vt:lpstr>
      <vt:lpstr>openBIS &amp; Jupyter</vt:lpstr>
      <vt:lpstr>openBIS &amp; Jupyter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Henry Lütcke</cp:lastModifiedBy>
  <cp:revision>226</cp:revision>
  <dcterms:created xsi:type="dcterms:W3CDTF">2018-09-07T07:53:13Z</dcterms:created>
  <dcterms:modified xsi:type="dcterms:W3CDTF">2019-09-20T13:27:49Z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